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c9b530fe8_2_99:notes"/>
          <p:cNvSpPr txBox="1"/>
          <p:nvPr>
            <p:ph idx="1" type="body"/>
          </p:nvPr>
        </p:nvSpPr>
        <p:spPr>
          <a:xfrm>
            <a:off x="685785" y="4343385"/>
            <a:ext cx="5486380" cy="4114795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ac9b530fe8_2_99:notes"/>
          <p:cNvSpPr/>
          <p:nvPr>
            <p:ph idx="2" type="sldImg"/>
          </p:nvPr>
        </p:nvSpPr>
        <p:spPr>
          <a:xfrm>
            <a:off x="381183" y="685795"/>
            <a:ext cx="609629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c9b530fe8_2_106:notes"/>
          <p:cNvSpPr txBox="1"/>
          <p:nvPr>
            <p:ph idx="1" type="body"/>
          </p:nvPr>
        </p:nvSpPr>
        <p:spPr>
          <a:xfrm>
            <a:off x="685785" y="4343385"/>
            <a:ext cx="5486380" cy="4114795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ac9b530fe8_2_106:notes"/>
          <p:cNvSpPr/>
          <p:nvPr>
            <p:ph idx="2" type="sldImg"/>
          </p:nvPr>
        </p:nvSpPr>
        <p:spPr>
          <a:xfrm>
            <a:off x="381183" y="685795"/>
            <a:ext cx="609629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c9b530fe8_2_112:notes"/>
          <p:cNvSpPr txBox="1"/>
          <p:nvPr>
            <p:ph idx="1" type="body"/>
          </p:nvPr>
        </p:nvSpPr>
        <p:spPr>
          <a:xfrm>
            <a:off x="685785" y="4343385"/>
            <a:ext cx="5486380" cy="4114795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ac9b530fe8_2_112:notes"/>
          <p:cNvSpPr/>
          <p:nvPr>
            <p:ph idx="2" type="sldImg"/>
          </p:nvPr>
        </p:nvSpPr>
        <p:spPr>
          <a:xfrm>
            <a:off x="381183" y="685795"/>
            <a:ext cx="609629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c9b530fe8_2_118:notes"/>
          <p:cNvSpPr txBox="1"/>
          <p:nvPr>
            <p:ph idx="1" type="body"/>
          </p:nvPr>
        </p:nvSpPr>
        <p:spPr>
          <a:xfrm>
            <a:off x="685785" y="4343385"/>
            <a:ext cx="5486380" cy="4114795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ac9b530fe8_2_118:notes"/>
          <p:cNvSpPr/>
          <p:nvPr>
            <p:ph idx="2" type="sldImg"/>
          </p:nvPr>
        </p:nvSpPr>
        <p:spPr>
          <a:xfrm>
            <a:off x="381183" y="685795"/>
            <a:ext cx="609629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c9b530fe8_2_124:notes"/>
          <p:cNvSpPr txBox="1"/>
          <p:nvPr>
            <p:ph idx="1" type="body"/>
          </p:nvPr>
        </p:nvSpPr>
        <p:spPr>
          <a:xfrm>
            <a:off x="685785" y="4343385"/>
            <a:ext cx="5486380" cy="4114795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ac9b530fe8_2_124:notes"/>
          <p:cNvSpPr/>
          <p:nvPr>
            <p:ph idx="2" type="sldImg"/>
          </p:nvPr>
        </p:nvSpPr>
        <p:spPr>
          <a:xfrm>
            <a:off x="381183" y="685795"/>
            <a:ext cx="609629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c9b530fe8_2_130:notes"/>
          <p:cNvSpPr txBox="1"/>
          <p:nvPr>
            <p:ph idx="1" type="body"/>
          </p:nvPr>
        </p:nvSpPr>
        <p:spPr>
          <a:xfrm>
            <a:off x="685785" y="4343385"/>
            <a:ext cx="5486380" cy="4114795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ac9b530fe8_2_130:notes"/>
          <p:cNvSpPr/>
          <p:nvPr>
            <p:ph idx="2" type="sldImg"/>
          </p:nvPr>
        </p:nvSpPr>
        <p:spPr>
          <a:xfrm>
            <a:off x="381183" y="685795"/>
            <a:ext cx="609629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a7c1e7c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a7c1e7c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 flipH="1" rot="10800000">
            <a:off x="5410182" y="2857500"/>
            <a:ext cx="3733819" cy="68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4"/>
          <p:cNvSpPr/>
          <p:nvPr/>
        </p:nvSpPr>
        <p:spPr>
          <a:xfrm flipH="1" rot="10800000">
            <a:off x="5410200" y="2922757"/>
            <a:ext cx="3733801" cy="144018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4"/>
          <p:cNvSpPr/>
          <p:nvPr/>
        </p:nvSpPr>
        <p:spPr>
          <a:xfrm flipH="1" rot="10800000">
            <a:off x="5410200" y="3086375"/>
            <a:ext cx="3733801" cy="6858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14"/>
          <p:cNvSpPr/>
          <p:nvPr/>
        </p:nvSpPr>
        <p:spPr>
          <a:xfrm flipH="1" rot="10800000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4"/>
          <p:cNvSpPr/>
          <p:nvPr/>
        </p:nvSpPr>
        <p:spPr>
          <a:xfrm flipH="1" rot="10800000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7376507" y="3045737"/>
            <a:ext cx="160020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1" y="2737247"/>
            <a:ext cx="9144000" cy="183128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0" y="2756645"/>
            <a:ext cx="9144001" cy="1055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4"/>
          <p:cNvSpPr/>
          <p:nvPr/>
        </p:nvSpPr>
        <p:spPr>
          <a:xfrm flipH="1" rot="10800000">
            <a:off x="6414051" y="2732317"/>
            <a:ext cx="2729950" cy="1863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4"/>
          <p:cNvSpPr txBox="1"/>
          <p:nvPr>
            <p:ph type="ctrTitle"/>
          </p:nvPr>
        </p:nvSpPr>
        <p:spPr>
          <a:xfrm>
            <a:off x="457200" y="1801415"/>
            <a:ext cx="84582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subTitle"/>
          </p:nvPr>
        </p:nvSpPr>
        <p:spPr>
          <a:xfrm>
            <a:off x="457200" y="2924953"/>
            <a:ext cx="49530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6705600" y="3154680"/>
            <a:ext cx="960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5410200" y="3153966"/>
            <a:ext cx="1295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8320088" y="852"/>
            <a:ext cx="747712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722313" y="1485900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722313" y="2525316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6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457200" y="1687068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2" type="body"/>
          </p:nvPr>
        </p:nvSpPr>
        <p:spPr>
          <a:xfrm>
            <a:off x="4648200" y="1687068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381000" y="857250"/>
            <a:ext cx="8382000" cy="802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381000" y="1683727"/>
            <a:ext cx="4041648" cy="342900"/>
          </a:xfrm>
          <a:prstGeom prst="rect">
            <a:avLst/>
          </a:prstGeom>
          <a:solidFill>
            <a:srgbClr val="328D96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2" type="body"/>
          </p:nvPr>
        </p:nvSpPr>
        <p:spPr>
          <a:xfrm>
            <a:off x="4721225" y="1683727"/>
            <a:ext cx="4041775" cy="342900"/>
          </a:xfrm>
          <a:prstGeom prst="rect">
            <a:avLst/>
          </a:prstGeom>
          <a:solidFill>
            <a:srgbClr val="328D96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3" type="body"/>
          </p:nvPr>
        </p:nvSpPr>
        <p:spPr>
          <a:xfrm>
            <a:off x="381000" y="2031389"/>
            <a:ext cx="4041648" cy="291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10" name="Google Shape;110;p18"/>
          <p:cNvSpPr txBox="1"/>
          <p:nvPr>
            <p:ph idx="4" type="body"/>
          </p:nvPr>
        </p:nvSpPr>
        <p:spPr>
          <a:xfrm>
            <a:off x="4718304" y="2031389"/>
            <a:ext cx="4041775" cy="291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11" name="Google Shape;111;p18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18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457200" y="857250"/>
            <a:ext cx="8229600" cy="802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idx="10" type="dt"/>
          </p:nvPr>
        </p:nvSpPr>
        <p:spPr>
          <a:xfrm>
            <a:off x="6583680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5353496" y="826478"/>
            <a:ext cx="3383280" cy="6583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5353496" y="1508045"/>
            <a:ext cx="3383280" cy="3463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2" type="body"/>
          </p:nvPr>
        </p:nvSpPr>
        <p:spPr>
          <a:xfrm>
            <a:off x="152400" y="582215"/>
            <a:ext cx="5102352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27" name="Google Shape;127;p21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1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 rot="-5400000">
            <a:off x="3978222" y="2294082"/>
            <a:ext cx="3511228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/>
          <p:nvPr>
            <p:ph idx="2" type="pic"/>
          </p:nvPr>
        </p:nvSpPr>
        <p:spPr>
          <a:xfrm>
            <a:off x="403671" y="857250"/>
            <a:ext cx="4572000" cy="3429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6088443" y="2455731"/>
            <a:ext cx="2590800" cy="18873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34" name="Google Shape;134;p22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2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2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 rot="5400000">
            <a:off x="2950083" y="-805815"/>
            <a:ext cx="324383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40" name="Google Shape;140;p23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3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3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>
            <p:ph type="title"/>
          </p:nvPr>
        </p:nvSpPr>
        <p:spPr>
          <a:xfrm rot="5400000">
            <a:off x="5676900" y="1962150"/>
            <a:ext cx="4114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4"/>
          <p:cNvSpPr txBox="1"/>
          <p:nvPr>
            <p:ph idx="1" type="body"/>
          </p:nvPr>
        </p:nvSpPr>
        <p:spPr>
          <a:xfrm rot="5400000">
            <a:off x="1524000" y="-209550"/>
            <a:ext cx="41148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46" name="Google Shape;146;p24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4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4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" y="275113"/>
            <a:ext cx="9144000" cy="6330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-1"/>
            <a:ext cx="9144000" cy="23299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231207"/>
            <a:ext cx="9144001" cy="685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13"/>
          <p:cNvSpPr/>
          <p:nvPr/>
        </p:nvSpPr>
        <p:spPr>
          <a:xfrm flipH="1" rot="10800000">
            <a:off x="5410182" y="270185"/>
            <a:ext cx="3733819" cy="68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5410200" y="330084"/>
            <a:ext cx="3733801" cy="135026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5407339" y="373128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373646" y="441707"/>
            <a:ext cx="160020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4" name="Google Shape;64;p13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586536" y="459486"/>
            <a:ext cx="957264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cribbr.com/mla-citation-generator/" TargetMode="External"/><Relationship Id="rId4" Type="http://schemas.openxmlformats.org/officeDocument/2006/relationships/hyperlink" Target="http://www.nationalgeographic.com/environment/article/volcanoes" TargetMode="External"/><Relationship Id="rId5" Type="http://schemas.openxmlformats.org/officeDocument/2006/relationships/hyperlink" Target="http://www.nationalgeographic.com/environment/article/volcanoes.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type="ctrTitle"/>
          </p:nvPr>
        </p:nvSpPr>
        <p:spPr>
          <a:xfrm>
            <a:off x="457200" y="1801415"/>
            <a:ext cx="84582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Trebuchet MS"/>
              <a:buNone/>
            </a:pPr>
            <a:r>
              <a:rPr lang="en" sz="4320"/>
              <a:t>Slide 1: INSERT IMAGE HERE</a:t>
            </a:r>
            <a:endParaRPr sz="4320"/>
          </a:p>
        </p:txBody>
      </p:sp>
      <p:sp>
        <p:nvSpPr>
          <p:cNvPr id="154" name="Google Shape;154;p25"/>
          <p:cNvSpPr txBox="1"/>
          <p:nvPr>
            <p:ph idx="1" type="subTitle"/>
          </p:nvPr>
        </p:nvSpPr>
        <p:spPr>
          <a:xfrm>
            <a:off x="457200" y="2924953"/>
            <a:ext cx="49530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4008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Title Slide: </a:t>
            </a:r>
            <a:endParaRPr/>
          </a:p>
          <a:p>
            <a:pPr indent="0" lvl="0" marL="64008" rtl="0" algn="l"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rPr lang="en"/>
              <a:t>Presentation title and your name.</a:t>
            </a:r>
            <a:endParaRPr/>
          </a:p>
        </p:txBody>
      </p:sp>
      <p:sp>
        <p:nvSpPr>
          <p:cNvPr id="155" name="Google Shape;155;p25"/>
          <p:cNvSpPr txBox="1"/>
          <p:nvPr>
            <p:ph idx="12" type="sldNum"/>
          </p:nvPr>
        </p:nvSpPr>
        <p:spPr>
          <a:xfrm>
            <a:off x="8320088" y="852"/>
            <a:ext cx="747712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"/>
              <a:t>Slide 2</a:t>
            </a:r>
            <a:endParaRPr/>
          </a:p>
        </p:txBody>
      </p:sp>
      <p:sp>
        <p:nvSpPr>
          <p:cNvPr id="161" name="Google Shape;161;p26"/>
          <p:cNvSpPr txBox="1"/>
          <p:nvPr>
            <p:ph idx="1" type="body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What is your topic and why is it controversial?</a:t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Why is this topic important to many Americans?</a:t>
            </a:r>
            <a:endParaRPr/>
          </a:p>
        </p:txBody>
      </p:sp>
      <p:sp>
        <p:nvSpPr>
          <p:cNvPr id="162" name="Google Shape;162;p26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"/>
              <a:t>Slide 3 </a:t>
            </a:r>
            <a:endParaRPr/>
          </a:p>
        </p:txBody>
      </p:sp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Why are some people in favor of this issue? 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Why are some people opposed to this issue?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INSERT IMAGE ON THIS PAGE</a:t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69" name="Google Shape;169;p27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"/>
              <a:t>Slide 4</a:t>
            </a:r>
            <a:endParaRPr/>
          </a:p>
        </p:txBody>
      </p:sp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What is your position on this topic? </a:t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109728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Are you in favor or against this topic? Why or why not?</a:t>
            </a:r>
            <a:endParaRPr/>
          </a:p>
        </p:txBody>
      </p:sp>
      <p:sp>
        <p:nvSpPr>
          <p:cNvPr id="176" name="Google Shape;176;p28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"/>
              <a:t>Slide 5</a:t>
            </a:r>
            <a:endParaRPr/>
          </a:p>
        </p:txBody>
      </p:sp>
      <p:sp>
        <p:nvSpPr>
          <p:cNvPr id="182" name="Google Shape;182;p29"/>
          <p:cNvSpPr txBox="1"/>
          <p:nvPr>
            <p:ph idx="1" type="body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How can someone participate in the decision making process about this issue? </a:t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109728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"/>
              <a:t>(ex: names of organizations you can join, </a:t>
            </a:r>
            <a:endParaRPr/>
          </a:p>
          <a:p>
            <a:pPr indent="0" lvl="0" marL="109728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"/>
              <a:t>writing emails, phone calls, letters, etc.)</a:t>
            </a:r>
            <a:endParaRPr/>
          </a:p>
        </p:txBody>
      </p:sp>
      <p:sp>
        <p:nvSpPr>
          <p:cNvPr id="183" name="Google Shape;183;p29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/>
          <p:nvPr>
            <p:ph type="title"/>
          </p:nvPr>
        </p:nvSpPr>
        <p:spPr>
          <a:xfrm>
            <a:off x="457200" y="63700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89" name="Google Shape;189;p30"/>
          <p:cNvSpPr txBox="1"/>
          <p:nvPr>
            <p:ph idx="1" type="body"/>
          </p:nvPr>
        </p:nvSpPr>
        <p:spPr>
          <a:xfrm>
            <a:off x="457200" y="1437093"/>
            <a:ext cx="8229600" cy="3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5236" lvl="0" marL="36576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Include the links to the sources and images you used for your research.</a:t>
            </a:r>
            <a:endParaRPr sz="2000"/>
          </a:p>
          <a:p>
            <a:pPr indent="0" lvl="0" marL="109728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170"/>
              <a:buNone/>
            </a:pPr>
            <a:r>
              <a:t/>
            </a:r>
            <a:endParaRPr sz="2000"/>
          </a:p>
          <a:p>
            <a:pPr indent="0" lvl="0" marL="109728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170"/>
              <a:buNone/>
            </a:pPr>
            <a:r>
              <a:rPr lang="en" sz="2000"/>
              <a:t>OTHER TIPS:</a:t>
            </a:r>
            <a:endParaRPr sz="2000"/>
          </a:p>
          <a:p>
            <a:pPr indent="-245236" lvl="0" marL="36576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You should NEVER copy and paste information into a presentation. You should ALWAYS write or re-write summaries in your own words. You will have to redo the assignment if you copy and paste.</a:t>
            </a:r>
            <a:endParaRPr sz="2000"/>
          </a:p>
          <a:p>
            <a:pPr indent="-118236" lvl="0" marL="36576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170"/>
              <a:buNone/>
            </a:pPr>
            <a:r>
              <a:t/>
            </a:r>
            <a:endParaRPr sz="2000"/>
          </a:p>
          <a:p>
            <a:pPr indent="-245236" lvl="0" marL="36576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You can quote a source but be sure to put “quotes” around the text you are using. Keep quotes to a minimum (1-2 sentences maximum).</a:t>
            </a:r>
            <a:endParaRPr sz="2000"/>
          </a:p>
          <a:p>
            <a:pPr indent="-118236" lvl="0" marL="36576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170"/>
              <a:buNone/>
            </a:pPr>
            <a:r>
              <a:t/>
            </a:r>
            <a:endParaRPr sz="2000"/>
          </a:p>
          <a:p>
            <a:pPr indent="-245236" lvl="0" marL="36576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You should not use more than 1 quote in this presentation.</a:t>
            </a:r>
            <a:endParaRPr sz="2000"/>
          </a:p>
        </p:txBody>
      </p:sp>
      <p:sp>
        <p:nvSpPr>
          <p:cNvPr id="190" name="Google Shape;190;p30"/>
          <p:cNvSpPr txBox="1"/>
          <p:nvPr>
            <p:ph idx="12" type="sldNum"/>
          </p:nvPr>
        </p:nvSpPr>
        <p:spPr>
          <a:xfrm>
            <a:off x="8174736" y="1704"/>
            <a:ext cx="7620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/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 Cited Page</a:t>
            </a:r>
            <a:endParaRPr/>
          </a:p>
        </p:txBody>
      </p:sp>
      <p:sp>
        <p:nvSpPr>
          <p:cNvPr id="196" name="Google Shape;196;p31"/>
          <p:cNvSpPr txBox="1"/>
          <p:nvPr>
            <p:ph idx="1" type="body"/>
          </p:nvPr>
        </p:nvSpPr>
        <p:spPr>
          <a:xfrm>
            <a:off x="401625" y="1657350"/>
            <a:ext cx="8525100" cy="324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2400"/>
              <a:t>Use this website to generate a citation: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https://www.scribbr.com/mla-citation-generator/</a:t>
            </a:r>
            <a:endParaRPr sz="24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2400"/>
              <a:t>Example:</a:t>
            </a:r>
            <a:endParaRPr sz="2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Wei-Haas, Maya. “Volcanoes, Explained.” </a:t>
            </a:r>
            <a:r>
              <a:rPr i="1" lang="en" sz="1500">
                <a:latin typeface="Arial"/>
                <a:ea typeface="Arial"/>
                <a:cs typeface="Arial"/>
                <a:sym typeface="Arial"/>
              </a:rPr>
              <a:t>Environment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, 4 May 2021,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www.nationalgeographic.com/environment/article/volcanoes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. Accessed Nov. 11, 2020.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4572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